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0" r:id="rId5"/>
    <p:sldId id="261" r:id="rId6"/>
    <p:sldId id="259" r:id="rId7"/>
    <p:sldId id="264" r:id="rId8"/>
    <p:sldId id="265" r:id="rId9"/>
    <p:sldId id="266" r:id="rId10"/>
    <p:sldId id="267" r:id="rId11"/>
    <p:sldId id="268" r:id="rId12"/>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D2E4"/>
    <a:srgbClr val="D3CAE0"/>
    <a:srgbClr val="BEB0D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445"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5BBC1CA2-9CEA-4224-8E11-DE386807779A}" type="datetimeFigureOut">
              <a:rPr lang="en-GB" smtClean="0"/>
              <a:pPr/>
              <a:t>14/03/2018</a:t>
            </a:fld>
            <a:endParaRPr lang="en-GB"/>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385E4CE9-DCF0-46E3-87D6-1661AFD9E6EF}" type="slidenum">
              <a:rPr lang="en-GB" smtClean="0"/>
              <a:pPr/>
              <a:t>‹#›</a:t>
            </a:fld>
            <a:endParaRPr lang="en-GB"/>
          </a:p>
        </p:txBody>
      </p:sp>
    </p:spTree>
    <p:extLst>
      <p:ext uri="{BB962C8B-B14F-4D97-AF65-F5344CB8AC3E}">
        <p14:creationId xmlns:p14="http://schemas.microsoft.com/office/powerpoint/2010/main" xmlns="" val="2277814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5E4CE9-DCF0-46E3-87D6-1661AFD9E6EF}" type="slidenum">
              <a:rPr lang="en-GB" smtClean="0"/>
              <a:pPr/>
              <a:t>1</a:t>
            </a:fld>
            <a:endParaRPr lang="en-GB"/>
          </a:p>
        </p:txBody>
      </p:sp>
    </p:spTree>
    <p:extLst>
      <p:ext uri="{BB962C8B-B14F-4D97-AF65-F5344CB8AC3E}">
        <p14:creationId xmlns:p14="http://schemas.microsoft.com/office/powerpoint/2010/main" xmlns="" val="255526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30C2160-733D-4FB1-B516-6DB4051A20C2}" type="datetime1">
              <a:rPr lang="en-GB" smtClean="0"/>
              <a:pPr/>
              <a:t>14/03/2018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392426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73E515-C86C-490A-8A01-A0D64EA0803C}" type="datetime1">
              <a:rPr lang="en-GB" smtClean="0"/>
              <a:pPr/>
              <a:t>14/03/2018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229801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704FA8-9CA6-4A9B-8187-7DE8781B56A9}" type="datetime1">
              <a:rPr lang="en-GB" smtClean="0"/>
              <a:pPr/>
              <a:t>14/03/2018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389978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FB2309-2F5A-4A4C-AFAA-6B6ACCE8773F}" type="datetime1">
              <a:rPr lang="en-GB" smtClean="0"/>
              <a:pPr/>
              <a:t>14/03/2018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94316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A8BCD-2399-4272-8C57-2532F542E330}" type="datetime1">
              <a:rPr lang="en-GB" smtClean="0"/>
              <a:pPr/>
              <a:t>14/03/2018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31371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5CF9A74-9E81-4DF1-A41A-CF32475194B8}" type="datetime1">
              <a:rPr lang="en-GB" smtClean="0"/>
              <a:pPr/>
              <a:t>14/03/2018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263162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023E42-BF32-4E23-9E9E-583E93F90CE1}" type="datetime1">
              <a:rPr lang="en-GB" smtClean="0"/>
              <a:pPr/>
              <a:t>14/03/2018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301793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393CC7A-17EB-43FC-A686-1C0E68C49305}" type="datetime1">
              <a:rPr lang="en-GB" smtClean="0"/>
              <a:pPr/>
              <a:t>14/03/2018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1862944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EF978-C1F9-455B-99DF-DC5529C1228F}" type="datetime1">
              <a:rPr lang="en-GB" smtClean="0"/>
              <a:pPr/>
              <a:t>14/03/2018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162876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78BEC-F101-4E07-8CDC-F3A96EB48CB7}" type="datetime1">
              <a:rPr lang="en-GB" smtClean="0"/>
              <a:pPr/>
              <a:t>14/03/2018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8216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B4DD4-250A-4A47-821D-83133DC79A8E}" type="datetime1">
              <a:rPr lang="en-GB" smtClean="0"/>
              <a:pPr/>
              <a:t>14/03/2018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2264013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B0212-718B-407E-9633-7E0E64353D15}" type="datetime1">
              <a:rPr lang="en-GB" smtClean="0"/>
              <a:pPr/>
              <a:t>14/03/2018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18CD8-8B08-4057-8D94-05BC5E6FABD9}" type="slidenum">
              <a:rPr lang="en-GB" smtClean="0"/>
              <a:pPr/>
              <a:t>‹#›</a:t>
            </a:fld>
            <a:endParaRPr lang="en-GB"/>
          </a:p>
        </p:txBody>
      </p:sp>
    </p:spTree>
    <p:extLst>
      <p:ext uri="{BB962C8B-B14F-4D97-AF65-F5344CB8AC3E}">
        <p14:creationId xmlns:p14="http://schemas.microsoft.com/office/powerpoint/2010/main" xmlns="" val="1867372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jade.gaynor@bedford.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420888"/>
            <a:ext cx="7772400" cy="1470025"/>
          </a:xfrm>
        </p:spPr>
        <p:txBody>
          <a:bodyPr/>
          <a:lstStyle/>
          <a:p>
            <a:pPr algn="r"/>
            <a:r>
              <a:rPr lang="en-GB" sz="5400" b="1" u="sng" dirty="0" smtClean="0"/>
              <a:t>Local Welfare Provision</a:t>
            </a:r>
            <a:r>
              <a:rPr lang="en-GB" dirty="0" smtClean="0"/>
              <a:t>	</a:t>
            </a:r>
            <a:endParaRPr lang="en-GB" dirty="0"/>
          </a:p>
        </p:txBody>
      </p:sp>
    </p:spTree>
    <p:extLst>
      <p:ext uri="{BB962C8B-B14F-4D97-AF65-F5344CB8AC3E}">
        <p14:creationId xmlns:p14="http://schemas.microsoft.com/office/powerpoint/2010/main" xmlns="" val="3228991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7544" y="980728"/>
            <a:ext cx="8229600" cy="5505475"/>
          </a:xfrm>
        </p:spPr>
        <p:txBody>
          <a:bodyPr>
            <a:normAutofit/>
          </a:bodyPr>
          <a:lstStyle/>
          <a:p>
            <a:r>
              <a:rPr lang="en-GB" sz="2100" dirty="0" smtClean="0"/>
              <a:t>or </a:t>
            </a:r>
            <a:r>
              <a:rPr lang="en-GB" sz="2100" dirty="0"/>
              <a:t>housing costs or arrears of rent other than minor repairs and improvements to the applicant’s own property essential for health, safety or security;</a:t>
            </a:r>
          </a:p>
          <a:p>
            <a:r>
              <a:rPr lang="en-GB" sz="2100" dirty="0" smtClean="0"/>
              <a:t>or </a:t>
            </a:r>
            <a:r>
              <a:rPr lang="en-GB" sz="2100" dirty="0"/>
              <a:t>debts or insolvency costs;</a:t>
            </a:r>
          </a:p>
          <a:p>
            <a:r>
              <a:rPr lang="en-GB" sz="2100" dirty="0"/>
              <a:t>or home decoration;</a:t>
            </a:r>
          </a:p>
          <a:p>
            <a:r>
              <a:rPr lang="en-GB" sz="2100" dirty="0"/>
              <a:t>or TV licence;</a:t>
            </a:r>
          </a:p>
          <a:p>
            <a:r>
              <a:rPr lang="en-GB" sz="2100" dirty="0"/>
              <a:t>or care provision;</a:t>
            </a:r>
          </a:p>
          <a:p>
            <a:r>
              <a:rPr lang="en-GB" sz="2100" dirty="0"/>
              <a:t>or holidays;</a:t>
            </a:r>
          </a:p>
          <a:p>
            <a:r>
              <a:rPr lang="en-GB" sz="2100" dirty="0"/>
              <a:t>or garaging, parking, purchase, and running costs of any motor vehicle except where the payment is being considered for emergency travel expenses; </a:t>
            </a:r>
          </a:p>
          <a:p>
            <a:endParaRPr lang="en-GB" dirty="0"/>
          </a:p>
        </p:txBody>
      </p:sp>
    </p:spTree>
    <p:extLst>
      <p:ext uri="{BB962C8B-B14F-4D97-AF65-F5344CB8AC3E}">
        <p14:creationId xmlns:p14="http://schemas.microsoft.com/office/powerpoint/2010/main" xmlns="" val="47694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5400" b="1" u="sng" dirty="0"/>
              <a:t>Q</a:t>
            </a:r>
            <a:r>
              <a:rPr lang="en-GB" sz="5400" b="1" u="sng" dirty="0" smtClean="0"/>
              <a:t>uestions?</a:t>
            </a:r>
            <a:endParaRPr lang="en-GB" sz="5400" b="1" u="sng"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Jade Gaynor  01234 276238</a:t>
            </a:r>
          </a:p>
          <a:p>
            <a:pPr marL="0" indent="0">
              <a:buNone/>
            </a:pPr>
            <a:r>
              <a:rPr lang="en-GB" dirty="0" smtClean="0">
                <a:hlinkClick r:id="rId2"/>
              </a:rPr>
              <a:t>jade.gaynor@bedford.gov.uk</a:t>
            </a:r>
            <a:endParaRPr lang="en-GB" dirty="0" smtClean="0"/>
          </a:p>
          <a:p>
            <a:pPr marL="0" indent="0">
              <a:buNone/>
            </a:pPr>
            <a:endParaRPr lang="en-GB" dirty="0"/>
          </a:p>
          <a:p>
            <a:pPr marL="0" indent="0">
              <a:buNone/>
            </a:pPr>
            <a:r>
              <a:rPr lang="en-GB" dirty="0" smtClean="0"/>
              <a:t>Local Welfare Provision  01234 718033</a:t>
            </a:r>
          </a:p>
          <a:p>
            <a:pPr marL="0" indent="0">
              <a:buNone/>
            </a:pPr>
            <a:r>
              <a:rPr lang="en-GB" u="sng" dirty="0">
                <a:solidFill>
                  <a:srgbClr val="0000FF"/>
                </a:solidFill>
              </a:rPr>
              <a:t>localwelfareprovision@bedford.gov.uk</a:t>
            </a:r>
          </a:p>
        </p:txBody>
      </p:sp>
    </p:spTree>
    <p:extLst>
      <p:ext uri="{BB962C8B-B14F-4D97-AF65-F5344CB8AC3E}">
        <p14:creationId xmlns:p14="http://schemas.microsoft.com/office/powerpoint/2010/main" xmlns="" val="2840909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b="1" u="sng" dirty="0" smtClean="0"/>
              <a:t>Overview</a:t>
            </a:r>
            <a:endParaRPr lang="en-GB" b="1" u="sng" dirty="0"/>
          </a:p>
        </p:txBody>
      </p:sp>
      <p:sp>
        <p:nvSpPr>
          <p:cNvPr id="6" name="Content Placeholder 5"/>
          <p:cNvSpPr>
            <a:spLocks noGrp="1"/>
          </p:cNvSpPr>
          <p:nvPr>
            <p:ph idx="1"/>
          </p:nvPr>
        </p:nvSpPr>
        <p:spPr/>
        <p:txBody>
          <a:bodyPr>
            <a:normAutofit/>
          </a:bodyPr>
          <a:lstStyle/>
          <a:p>
            <a:r>
              <a:rPr lang="en-GB" sz="2000" dirty="0" smtClean="0"/>
              <a:t>The DWP Crisis Loans were abolished in 2013 as part of the Welfare Reform. Bedford Borough Council, like many other Local Authorities introduced a new discretionary fund to assist their residents that are experiencing unforeseen crisis or hardship.</a:t>
            </a:r>
          </a:p>
          <a:p>
            <a:r>
              <a:rPr lang="en-GB" sz="2000" dirty="0" smtClean="0"/>
              <a:t>Bedford Borough’s scheme is called the Local Welfare Provision and offers two elements of support in the form of grants to our residents – Crisis Grants and Home in the Community Grants.</a:t>
            </a:r>
          </a:p>
          <a:p>
            <a:r>
              <a:rPr lang="en-GB" sz="2000" dirty="0" smtClean="0"/>
              <a:t>To be eligible for an assessment, the applicant must be a resident of the Borough for at least 2 months (unless they are fleeing domestic abuse) and be in receipt of, or would be entitled to a means tested benefit. </a:t>
            </a:r>
            <a:r>
              <a:rPr lang="en-GB" sz="2000" dirty="0"/>
              <a:t>Where a person is a resident of the Borough because they are under detention (e.g. in prison) the period of residency whilst in detention will not be </a:t>
            </a:r>
            <a:r>
              <a:rPr lang="en-GB" sz="2000" dirty="0" smtClean="0"/>
              <a:t>considered. </a:t>
            </a:r>
          </a:p>
        </p:txBody>
      </p:sp>
    </p:spTree>
    <p:extLst>
      <p:ext uri="{BB962C8B-B14F-4D97-AF65-F5344CB8AC3E}">
        <p14:creationId xmlns:p14="http://schemas.microsoft.com/office/powerpoint/2010/main" xmlns="" val="2108353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Crisis Grants</a:t>
            </a:r>
            <a:endParaRPr lang="en-GB" b="1" u="sng" dirty="0"/>
          </a:p>
        </p:txBody>
      </p:sp>
      <p:sp>
        <p:nvSpPr>
          <p:cNvPr id="3" name="Content Placeholder 2"/>
          <p:cNvSpPr>
            <a:spLocks noGrp="1"/>
          </p:cNvSpPr>
          <p:nvPr>
            <p:ph idx="1"/>
          </p:nvPr>
        </p:nvSpPr>
        <p:spPr/>
        <p:txBody>
          <a:bodyPr>
            <a:normAutofit fontScale="85000" lnSpcReduction="10000"/>
          </a:bodyPr>
          <a:lstStyle/>
          <a:p>
            <a:r>
              <a:rPr lang="en-GB" sz="1900" dirty="0" smtClean="0"/>
              <a:t>Crisis Grants are designed to meet expenses that cannot be met from another source and that have arisen as a consequence of a disaster. Assistance will be considered where there is an immediate and serious risk to the health and safety of an applicant, their partner or dependent child, where the risk has arisen as a result of a crisis, emergency or disaster. </a:t>
            </a:r>
          </a:p>
          <a:p>
            <a:r>
              <a:rPr lang="en-GB" sz="1900" dirty="0" smtClean="0"/>
              <a:t>Crisis Grants should not be seen as a means of managing the pressures of being on a low income.</a:t>
            </a:r>
          </a:p>
          <a:p>
            <a:r>
              <a:rPr lang="en-GB" sz="1900" dirty="0" smtClean="0"/>
              <a:t>Applications for Crisis Grants are done over the phone by calling 01234 718033.</a:t>
            </a:r>
          </a:p>
          <a:p>
            <a:r>
              <a:rPr lang="en-GB" sz="1900" dirty="0" smtClean="0"/>
              <a:t>The assessor takes all the information over the phone and usually makes an instant decision as to whether the applicant is eligible. If they are not eligible, the applicant will be signposted to another dept or organisation that may be able to help or offer more specialised advice.</a:t>
            </a:r>
          </a:p>
          <a:p>
            <a:r>
              <a:rPr lang="en-GB" sz="1900" dirty="0" smtClean="0"/>
              <a:t>Usually a maximum of £50 is awarded. There are circumstances in which we are able to offer a larger amount, e.g. travel to attend a funeral of a family member.</a:t>
            </a:r>
          </a:p>
          <a:p>
            <a:r>
              <a:rPr lang="en-GB" sz="1900" dirty="0" smtClean="0"/>
              <a:t>Grants are given in the form of energy top up vouchers, train/coach tickets and very occasionally cash.</a:t>
            </a:r>
          </a:p>
          <a:p>
            <a:r>
              <a:rPr lang="en-GB" sz="1900" dirty="0" smtClean="0"/>
              <a:t>We do not offer a cash grant for food, instead we make referrals to the Food Bank.</a:t>
            </a:r>
          </a:p>
          <a:p>
            <a:r>
              <a:rPr lang="en-GB" sz="1900" dirty="0" smtClean="0"/>
              <a:t>We can assist applicants who are moving into paid employment from a means tested benefit. If a person had previously been in receipt of benefits for at least 3 months and moved into paid employment we will award them a £50 cash crisis grant to assist in their transition.</a:t>
            </a:r>
          </a:p>
          <a:p>
            <a:endParaRPr lang="en-GB" sz="1800" dirty="0" smtClean="0"/>
          </a:p>
        </p:txBody>
      </p:sp>
    </p:spTree>
    <p:extLst>
      <p:ext uri="{BB962C8B-B14F-4D97-AF65-F5344CB8AC3E}">
        <p14:creationId xmlns:p14="http://schemas.microsoft.com/office/powerpoint/2010/main" xmlns="" val="1857765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When can we help?</a:t>
            </a:r>
            <a:endParaRPr lang="en-GB" b="1" u="sng" dirty="0"/>
          </a:p>
        </p:txBody>
      </p:sp>
      <p:sp>
        <p:nvSpPr>
          <p:cNvPr id="3" name="Content Placeholder 2"/>
          <p:cNvSpPr>
            <a:spLocks noGrp="1"/>
          </p:cNvSpPr>
          <p:nvPr>
            <p:ph idx="1"/>
          </p:nvPr>
        </p:nvSpPr>
        <p:spPr/>
        <p:txBody>
          <a:bodyPr>
            <a:normAutofit fontScale="92500" lnSpcReduction="10000"/>
          </a:bodyPr>
          <a:lstStyle/>
          <a:p>
            <a:r>
              <a:rPr lang="en-GB" dirty="0" smtClean="0"/>
              <a:t>Delay in the regular payment of benefits due to a clerical error;</a:t>
            </a:r>
          </a:p>
          <a:p>
            <a:r>
              <a:rPr lang="en-GB" dirty="0" smtClean="0"/>
              <a:t>Victim of a crime;</a:t>
            </a:r>
          </a:p>
          <a:p>
            <a:r>
              <a:rPr lang="en-GB" dirty="0" smtClean="0"/>
              <a:t>The </a:t>
            </a:r>
            <a:r>
              <a:rPr lang="en-GB" dirty="0"/>
              <a:t>onset of, or deterioration in, a disability of a member of the </a:t>
            </a:r>
            <a:r>
              <a:rPr lang="en-GB" dirty="0" smtClean="0"/>
              <a:t>family;</a:t>
            </a:r>
          </a:p>
          <a:p>
            <a:pPr lvl="0"/>
            <a:r>
              <a:rPr lang="en-GB" dirty="0"/>
              <a:t>A</a:t>
            </a:r>
            <a:r>
              <a:rPr lang="en-GB" dirty="0" smtClean="0"/>
              <a:t> </a:t>
            </a:r>
            <a:r>
              <a:rPr lang="en-GB" dirty="0"/>
              <a:t>breakdown of a relationship (especially where domestic violence or abuse is </a:t>
            </a:r>
            <a:r>
              <a:rPr lang="en-GB" dirty="0" smtClean="0"/>
              <a:t>involved);</a:t>
            </a:r>
          </a:p>
          <a:p>
            <a:pPr lvl="0"/>
            <a:r>
              <a:rPr lang="en-GB" dirty="0" smtClean="0"/>
              <a:t>Moved into paid employment and will experience a delay in income from benefits to wages. </a:t>
            </a:r>
            <a:endParaRPr lang="en-GB" dirty="0"/>
          </a:p>
          <a:p>
            <a:endParaRPr lang="en-GB" dirty="0"/>
          </a:p>
        </p:txBody>
      </p:sp>
    </p:spTree>
    <p:extLst>
      <p:ext uri="{BB962C8B-B14F-4D97-AF65-F5344CB8AC3E}">
        <p14:creationId xmlns:p14="http://schemas.microsoft.com/office/powerpoint/2010/main" xmlns="" val="3506915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What can we help with?</a:t>
            </a:r>
            <a:endParaRPr lang="en-GB" sz="4000" b="1" u="sng" dirty="0"/>
          </a:p>
        </p:txBody>
      </p:sp>
      <p:sp>
        <p:nvSpPr>
          <p:cNvPr id="3" name="Content Placeholder 2"/>
          <p:cNvSpPr>
            <a:spLocks noGrp="1"/>
          </p:cNvSpPr>
          <p:nvPr>
            <p:ph idx="1"/>
          </p:nvPr>
        </p:nvSpPr>
        <p:spPr/>
        <p:txBody>
          <a:bodyPr/>
          <a:lstStyle/>
          <a:p>
            <a:r>
              <a:rPr lang="en-GB" dirty="0" smtClean="0"/>
              <a:t>Emergency travel expenses;</a:t>
            </a:r>
          </a:p>
          <a:p>
            <a:r>
              <a:rPr lang="en-GB" dirty="0" smtClean="0"/>
              <a:t>The purchase, in an emergency, of essential sanitary or health items;</a:t>
            </a:r>
          </a:p>
          <a:p>
            <a:r>
              <a:rPr lang="en-GB" dirty="0" smtClean="0"/>
              <a:t>The purchase of food, if a Food Bank referral is not available or applicable;</a:t>
            </a:r>
          </a:p>
          <a:p>
            <a:pPr lvl="0"/>
            <a:r>
              <a:rPr lang="en-GB" dirty="0"/>
              <a:t>The purchase of fuel or energy for heating</a:t>
            </a:r>
            <a:r>
              <a:rPr lang="en-GB" dirty="0" smtClean="0"/>
              <a:t>; (meters only).</a:t>
            </a:r>
          </a:p>
          <a:p>
            <a:endParaRPr lang="en-GB" dirty="0"/>
          </a:p>
        </p:txBody>
      </p:sp>
    </p:spTree>
    <p:extLst>
      <p:ext uri="{BB962C8B-B14F-4D97-AF65-F5344CB8AC3E}">
        <p14:creationId xmlns:p14="http://schemas.microsoft.com/office/powerpoint/2010/main" xmlns="" val="1600350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b">
            <a:normAutofit/>
          </a:bodyPr>
          <a:lstStyle/>
          <a:p>
            <a:r>
              <a:rPr lang="en-GB" sz="3600" b="1" u="sng" dirty="0" smtClean="0"/>
              <a:t>Home in the Community Grants</a:t>
            </a:r>
            <a:endParaRPr lang="en-GB" sz="3600" b="1" u="sng" dirty="0"/>
          </a:p>
        </p:txBody>
      </p:sp>
      <p:sp>
        <p:nvSpPr>
          <p:cNvPr id="5" name="Content Placeholder 4"/>
          <p:cNvSpPr>
            <a:spLocks noGrp="1"/>
          </p:cNvSpPr>
          <p:nvPr>
            <p:ph idx="1"/>
          </p:nvPr>
        </p:nvSpPr>
        <p:spPr/>
        <p:txBody>
          <a:bodyPr>
            <a:normAutofit fontScale="62500" lnSpcReduction="20000"/>
          </a:bodyPr>
          <a:lstStyle/>
          <a:p>
            <a:r>
              <a:rPr lang="en-GB" dirty="0" smtClean="0"/>
              <a:t>Home in the Community Grants are intended to help vulnerable people live as independent life as possible in the community.</a:t>
            </a:r>
          </a:p>
          <a:p>
            <a:r>
              <a:rPr lang="en-GB" dirty="0" smtClean="0"/>
              <a:t>Grants can be considered if the request is for a family experiencing exceptional pressures and or applicants moving into dependent living. Grants are awarded for very basic items for those experiencing genuine need.</a:t>
            </a:r>
          </a:p>
          <a:p>
            <a:r>
              <a:rPr lang="en-GB" dirty="0" smtClean="0"/>
              <a:t>Home in the Community grants are applied for via an application form. This is available through our website, on individuals request or from our Customer Service Centre. </a:t>
            </a:r>
          </a:p>
          <a:p>
            <a:r>
              <a:rPr lang="en-GB" dirty="0" smtClean="0"/>
              <a:t>The assessor will pursue many avenues to gather information to build a case before making a decision. This may include Social and Support </a:t>
            </a:r>
            <a:r>
              <a:rPr lang="en-GB" dirty="0"/>
              <a:t>W</a:t>
            </a:r>
            <a:r>
              <a:rPr lang="en-GB" dirty="0" smtClean="0"/>
              <a:t>orkers, Housing </a:t>
            </a:r>
            <a:r>
              <a:rPr lang="en-GB" dirty="0"/>
              <a:t>O</a:t>
            </a:r>
            <a:r>
              <a:rPr lang="en-GB" dirty="0" smtClean="0"/>
              <a:t>ptions, Housing </a:t>
            </a:r>
            <a:r>
              <a:rPr lang="en-GB" dirty="0"/>
              <a:t>A</a:t>
            </a:r>
            <a:r>
              <a:rPr lang="en-GB" dirty="0" smtClean="0"/>
              <a:t>ssociations, Probation Service and/or the Police or Fire Service.</a:t>
            </a:r>
          </a:p>
          <a:p>
            <a:r>
              <a:rPr lang="en-GB" smtClean="0"/>
              <a:t>If a </a:t>
            </a:r>
            <a:r>
              <a:rPr lang="en-GB" dirty="0" smtClean="0"/>
              <a:t>grant is awarded, vouchers for either brand new white goods or appliances are awarded or in the case of furniture, we have an agreement with the ReUse Centre to award upcycled furniture. This will be up to a maximum of £1500.</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xmlns="" val="488270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When can we help?</a:t>
            </a:r>
            <a:endParaRPr lang="en-GB" b="1" u="sng" dirty="0"/>
          </a:p>
        </p:txBody>
      </p:sp>
      <p:sp>
        <p:nvSpPr>
          <p:cNvPr id="3" name="Content Placeholder 2"/>
          <p:cNvSpPr>
            <a:spLocks noGrp="1"/>
          </p:cNvSpPr>
          <p:nvPr>
            <p:ph idx="1"/>
          </p:nvPr>
        </p:nvSpPr>
        <p:spPr/>
        <p:txBody>
          <a:bodyPr>
            <a:normAutofit fontScale="85000" lnSpcReduction="20000"/>
          </a:bodyPr>
          <a:lstStyle/>
          <a:p>
            <a:pPr lvl="0"/>
            <a:r>
              <a:rPr lang="en-GB" dirty="0"/>
              <a:t>Leaving long term care;</a:t>
            </a:r>
          </a:p>
          <a:p>
            <a:pPr lvl="0"/>
            <a:r>
              <a:rPr lang="en-GB" dirty="0"/>
              <a:t>Leaving prison or detention and have a strong local connection to Bedford Borough and were previously resident;</a:t>
            </a:r>
          </a:p>
          <a:p>
            <a:pPr lvl="0"/>
            <a:r>
              <a:rPr lang="en-GB" dirty="0"/>
              <a:t>Fleeing domestic violence or abuse;</a:t>
            </a:r>
          </a:p>
          <a:p>
            <a:pPr lvl="0"/>
            <a:r>
              <a:rPr lang="en-GB" dirty="0"/>
              <a:t>Moving to safeguard themselves from serious and imminent risk of other forms of violence or abuse;</a:t>
            </a:r>
          </a:p>
          <a:p>
            <a:pPr lvl="0"/>
            <a:r>
              <a:rPr lang="en-GB" dirty="0"/>
              <a:t>Moving to supported living or independent living;</a:t>
            </a:r>
          </a:p>
          <a:p>
            <a:pPr lvl="0"/>
            <a:r>
              <a:rPr lang="en-GB" dirty="0"/>
              <a:t>Young people leaving care;</a:t>
            </a:r>
          </a:p>
          <a:p>
            <a:pPr lvl="0"/>
            <a:r>
              <a:rPr lang="en-GB" dirty="0"/>
              <a:t>Leaving institutional or residential care;</a:t>
            </a:r>
          </a:p>
          <a:p>
            <a:pPr lvl="0"/>
            <a:r>
              <a:rPr lang="en-GB" dirty="0"/>
              <a:t>Families experiencing exceptional pressures.</a:t>
            </a:r>
          </a:p>
          <a:p>
            <a:endParaRPr lang="en-GB" dirty="0" smtClean="0"/>
          </a:p>
        </p:txBody>
      </p:sp>
    </p:spTree>
    <p:extLst>
      <p:ext uri="{BB962C8B-B14F-4D97-AF65-F5344CB8AC3E}">
        <p14:creationId xmlns:p14="http://schemas.microsoft.com/office/powerpoint/2010/main" xmlns="" val="607017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What can we help with?</a:t>
            </a:r>
            <a:endParaRPr lang="en-GB" sz="4000" b="1" u="sng" dirty="0"/>
          </a:p>
        </p:txBody>
      </p:sp>
      <p:sp>
        <p:nvSpPr>
          <p:cNvPr id="3" name="Content Placeholder 2"/>
          <p:cNvSpPr>
            <a:spLocks noGrp="1"/>
          </p:cNvSpPr>
          <p:nvPr>
            <p:ph idx="1"/>
          </p:nvPr>
        </p:nvSpPr>
        <p:spPr/>
        <p:txBody>
          <a:bodyPr>
            <a:normAutofit fontScale="62500" lnSpcReduction="20000"/>
          </a:bodyPr>
          <a:lstStyle/>
          <a:p>
            <a:pPr marL="0" indent="0">
              <a:buNone/>
            </a:pPr>
            <a:endParaRPr lang="en-GB" dirty="0"/>
          </a:p>
          <a:p>
            <a:pPr lvl="0"/>
            <a:r>
              <a:rPr lang="en-GB" sz="3400" dirty="0"/>
              <a:t>Beds &amp; bedding;</a:t>
            </a:r>
          </a:p>
          <a:p>
            <a:pPr lvl="0"/>
            <a:r>
              <a:rPr lang="en-GB" sz="3400" dirty="0"/>
              <a:t>Washing machines, cooker or microwave, fridge freezer;</a:t>
            </a:r>
          </a:p>
          <a:p>
            <a:pPr lvl="0"/>
            <a:r>
              <a:rPr lang="en-GB" sz="3400" dirty="0" smtClean="0"/>
              <a:t>Essential </a:t>
            </a:r>
            <a:r>
              <a:rPr lang="en-GB" sz="3400" dirty="0"/>
              <a:t>furniture (table and chairs, upholstered chairs or sofa);</a:t>
            </a:r>
          </a:p>
          <a:p>
            <a:pPr lvl="0"/>
            <a:r>
              <a:rPr lang="en-GB" sz="3400" dirty="0"/>
              <a:t>Basic floor coverings;</a:t>
            </a:r>
          </a:p>
          <a:p>
            <a:pPr lvl="0"/>
            <a:r>
              <a:rPr lang="en-GB" sz="3400" dirty="0"/>
              <a:t>Portable heating appliances;</a:t>
            </a:r>
          </a:p>
          <a:p>
            <a:pPr lvl="0"/>
            <a:r>
              <a:rPr lang="en-GB" sz="3400" dirty="0"/>
              <a:t>Items essential for cleanliness and sanitation (basic vacuum cleaner, brooms, mop and bucket </a:t>
            </a:r>
            <a:r>
              <a:rPr lang="en-GB" sz="3400" dirty="0" err="1"/>
              <a:t>etc</a:t>
            </a:r>
            <a:r>
              <a:rPr lang="en-GB" sz="3400" dirty="0"/>
              <a:t>);</a:t>
            </a:r>
          </a:p>
          <a:p>
            <a:pPr lvl="0"/>
            <a:r>
              <a:rPr lang="en-GB" sz="3400" dirty="0"/>
              <a:t>Goods essential for the health and safety of a dependent child (fireguard, stair safety gates </a:t>
            </a:r>
            <a:r>
              <a:rPr lang="en-GB" sz="3400" dirty="0" err="1"/>
              <a:t>etc</a:t>
            </a:r>
            <a:r>
              <a:rPr lang="en-GB" sz="3400" dirty="0"/>
              <a:t>);</a:t>
            </a:r>
          </a:p>
          <a:p>
            <a:pPr lvl="0"/>
            <a:r>
              <a:rPr lang="en-GB" sz="3400" dirty="0"/>
              <a:t>Emergency house repairs that will if not repaired present an immediate threat to health safety or security (available for owner occupiers only);</a:t>
            </a:r>
          </a:p>
          <a:p>
            <a:pPr marL="0" indent="0">
              <a:buNone/>
            </a:pPr>
            <a:endParaRPr lang="en-GB" dirty="0"/>
          </a:p>
        </p:txBody>
      </p:sp>
    </p:spTree>
    <p:extLst>
      <p:ext uri="{BB962C8B-B14F-4D97-AF65-F5344CB8AC3E}">
        <p14:creationId xmlns:p14="http://schemas.microsoft.com/office/powerpoint/2010/main" xmlns="" val="2916388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u="sng" dirty="0" smtClean="0"/>
              <a:t>When can we not help?</a:t>
            </a:r>
            <a:endParaRPr lang="en-GB" sz="4000" b="1" u="sng" dirty="0"/>
          </a:p>
        </p:txBody>
      </p:sp>
      <p:sp>
        <p:nvSpPr>
          <p:cNvPr id="3" name="Content Placeholder 2"/>
          <p:cNvSpPr>
            <a:spLocks noGrp="1"/>
          </p:cNvSpPr>
          <p:nvPr>
            <p:ph idx="1"/>
          </p:nvPr>
        </p:nvSpPr>
        <p:spPr>
          <a:xfrm>
            <a:off x="467544" y="1412776"/>
            <a:ext cx="8229600" cy="4997152"/>
          </a:xfrm>
        </p:spPr>
        <p:txBody>
          <a:bodyPr>
            <a:normAutofit fontScale="25000" lnSpcReduction="20000"/>
          </a:bodyPr>
          <a:lstStyle/>
          <a:p>
            <a:r>
              <a:rPr lang="en-GB" sz="8400" dirty="0" smtClean="0"/>
              <a:t>a </a:t>
            </a:r>
            <a:r>
              <a:rPr lang="en-GB" sz="8400" dirty="0"/>
              <a:t>need which occurs outside the United Kingdom;</a:t>
            </a:r>
          </a:p>
          <a:p>
            <a:r>
              <a:rPr lang="en-GB" sz="8400" dirty="0"/>
              <a:t>or an educational or training need including clothing and tools;</a:t>
            </a:r>
          </a:p>
          <a:p>
            <a:r>
              <a:rPr lang="en-GB" sz="8400" dirty="0"/>
              <a:t>or distinctive school uniform or sports clothes for use at school or equipment to be used at school;</a:t>
            </a:r>
          </a:p>
          <a:p>
            <a:r>
              <a:rPr lang="en-GB" sz="8400" dirty="0"/>
              <a:t>or travelling expenses to or from school;</a:t>
            </a:r>
          </a:p>
          <a:p>
            <a:r>
              <a:rPr lang="en-GB" sz="8400" dirty="0"/>
              <a:t>or school meals taken during school holidays by children who are entitled to free school meals;</a:t>
            </a:r>
          </a:p>
          <a:p>
            <a:r>
              <a:rPr lang="en-GB" sz="8400" dirty="0"/>
              <a:t>or expenses in connection with court (legal proceedings) such as legal fees, court fees, fines, costs, damages, subsistence or travelling expenses;</a:t>
            </a:r>
          </a:p>
          <a:p>
            <a:r>
              <a:rPr lang="en-GB" sz="8400" dirty="0" smtClean="0"/>
              <a:t>or a medical, surgical, optical, aural or dental item or service;</a:t>
            </a:r>
          </a:p>
          <a:p>
            <a:r>
              <a:rPr lang="en-GB" sz="8400" dirty="0" smtClean="0"/>
              <a:t>or work related expenses;</a:t>
            </a:r>
          </a:p>
          <a:p>
            <a:pPr lvl="0"/>
            <a:r>
              <a:rPr lang="en-GB" sz="8400" dirty="0">
                <a:solidFill>
                  <a:prstClr val="black"/>
                </a:solidFill>
              </a:rPr>
              <a:t>or investments;</a:t>
            </a:r>
          </a:p>
          <a:p>
            <a:pPr lvl="0"/>
            <a:r>
              <a:rPr lang="en-GB" sz="8400" dirty="0">
                <a:solidFill>
                  <a:prstClr val="black"/>
                </a:solidFill>
              </a:rPr>
              <a:t>or costs of purchasing, renting or installing a telephone, broadband connection, cable television or satellite television and any associated charges;</a:t>
            </a:r>
          </a:p>
          <a:p>
            <a:endParaRPr lang="en-GB" dirty="0"/>
          </a:p>
        </p:txBody>
      </p:sp>
    </p:spTree>
    <p:extLst>
      <p:ext uri="{BB962C8B-B14F-4D97-AF65-F5344CB8AC3E}">
        <p14:creationId xmlns:p14="http://schemas.microsoft.com/office/powerpoint/2010/main" xmlns="" val="3370997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1148</Words>
  <Application>Microsoft Office PowerPoint</Application>
  <PresentationFormat>On-screen Show (4:3)</PresentationFormat>
  <Paragraphs>78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Local Welfare Provision </vt:lpstr>
      <vt:lpstr>Overview</vt:lpstr>
      <vt:lpstr>Crisis Grants</vt:lpstr>
      <vt:lpstr>When can we help?</vt:lpstr>
      <vt:lpstr>What can we help with?</vt:lpstr>
      <vt:lpstr>Home in the Community Grants</vt:lpstr>
      <vt:lpstr>When can we help?</vt:lpstr>
      <vt:lpstr>What can we help with?</vt:lpstr>
      <vt:lpstr>When can we not help?</vt:lpstr>
      <vt:lpstr>Slide 10</vt:lpstr>
      <vt:lpstr>Questions?</vt:lpstr>
    </vt:vector>
  </TitlesOfParts>
  <Company>Bedford Borough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Welfare Provision</dc:title>
  <dc:creator>Jade Gaynor</dc:creator>
  <cp:lastModifiedBy>user</cp:lastModifiedBy>
  <cp:revision>18</cp:revision>
  <cp:lastPrinted>2018-03-09T10:09:16Z</cp:lastPrinted>
  <dcterms:created xsi:type="dcterms:W3CDTF">2018-03-08T14:17:54Z</dcterms:created>
  <dcterms:modified xsi:type="dcterms:W3CDTF">2018-03-14T07:20:08Z</dcterms:modified>
</cp:coreProperties>
</file>